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5" r:id="rId1"/>
  </p:sldMasterIdLst>
  <p:notesMasterIdLst>
    <p:notesMasterId r:id="rId24"/>
  </p:notesMasterIdLst>
  <p:sldIdLst>
    <p:sldId id="258" r:id="rId2"/>
    <p:sldId id="344" r:id="rId3"/>
    <p:sldId id="334" r:id="rId4"/>
    <p:sldId id="267" r:id="rId5"/>
    <p:sldId id="345" r:id="rId6"/>
    <p:sldId id="265" r:id="rId7"/>
    <p:sldId id="264" r:id="rId8"/>
    <p:sldId id="259" r:id="rId9"/>
    <p:sldId id="335" r:id="rId10"/>
    <p:sldId id="337" r:id="rId11"/>
    <p:sldId id="261" r:id="rId12"/>
    <p:sldId id="349" r:id="rId13"/>
    <p:sldId id="351" r:id="rId14"/>
    <p:sldId id="346" r:id="rId15"/>
    <p:sldId id="347" r:id="rId16"/>
    <p:sldId id="348" r:id="rId17"/>
    <p:sldId id="268" r:id="rId18"/>
    <p:sldId id="269" r:id="rId19"/>
    <p:sldId id="270" r:id="rId20"/>
    <p:sldId id="271" r:id="rId21"/>
    <p:sldId id="266" r:id="rId22"/>
    <p:sldId id="350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525051"/>
    <a:srgbClr val="73A5CC"/>
    <a:srgbClr val="700017"/>
    <a:srgbClr val="F2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28" autoAdjust="0"/>
  </p:normalViewPr>
  <p:slideViewPr>
    <p:cSldViewPr>
      <p:cViewPr varScale="1">
        <p:scale>
          <a:sx n="102" d="100"/>
          <a:sy n="102" d="100"/>
        </p:scale>
        <p:origin x="8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E6526A-7CAA-FC92-C5AB-07DA2620B1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C30CD-5968-0A35-DC9B-5F1F64D9D8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41129F-CC4D-4EEA-BF03-BBDF2E6AD5F7}" type="datetimeFigureOut">
              <a:rPr lang="en-US"/>
              <a:pPr>
                <a:defRPr/>
              </a:pPr>
              <a:t>10/6/25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E3F206-EAF7-329E-7E72-741407F91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A0D561C-2D60-32CC-789C-C0936894F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ABE16-01C2-060D-C67B-0BF4049C0E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362FF-4153-88DA-3772-A9C532B39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4E9920-9BE5-48EE-82DF-1E49F060B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ED197FB-6017-9FB2-E001-C71A7BF1D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8FE1B47-60AD-6AEC-F0B3-0550F89D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6059798-11BB-F140-D47E-6630919AD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EACF366-BEC4-4A9E-9A23-5BA85464EE5C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60957A2-4D27-2D74-A86E-3F174717F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E3BDF84-575C-8AD0-A10E-0FD6AAE0D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alibri" panose="020F050202020403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81A3A4F-98F3-A374-FDFA-6E07DE1E6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F97507C-53B5-4482-B747-EE671B21DB75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F1DBC2-E6B6-1F6D-4A35-38C99A8F6015}"/>
              </a:ext>
            </a:extLst>
          </p:cNvPr>
          <p:cNvCxnSpPr/>
          <p:nvPr userDrawn="1"/>
        </p:nvCxnSpPr>
        <p:spPr>
          <a:xfrm>
            <a:off x="762000" y="1524000"/>
            <a:ext cx="10515600" cy="0"/>
          </a:xfrm>
          <a:prstGeom prst="line">
            <a:avLst/>
          </a:prstGeom>
          <a:ln w="19050">
            <a:solidFill>
              <a:srgbClr val="0E3F7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3537"/>
            <a:ext cx="9144000" cy="1131884"/>
          </a:xfrm>
          <a:prstGeom prst="rect">
            <a:avLst/>
          </a:prstGeom>
        </p:spPr>
        <p:txBody>
          <a:bodyPr anchor="b"/>
          <a:lstStyle>
            <a:lvl1pPr algn="ctr">
              <a:defRPr sz="4000" b="0">
                <a:solidFill>
                  <a:srgbClr val="0E3F75"/>
                </a:solidFill>
                <a:latin typeface="Source Sans Pro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1"/>
            <a:ext cx="9144000" cy="3581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07288-99B7-E4E9-D753-9D56FB7D0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10000" y="6264275"/>
            <a:ext cx="4724400" cy="2889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20A85EC-F072-4826-98DB-C62D84685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65125"/>
            <a:ext cx="68580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25625"/>
            <a:ext cx="68580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C4E4FF41-950F-C239-4730-F2B45C634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248400"/>
            <a:ext cx="274320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6D553A1-777C-43CB-9CCB-67B1E524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76600"/>
            <a:ext cx="10515600" cy="2286000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5FC268B-CEB0-DB24-A7FB-9D2AF17D1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0" y="5562600"/>
            <a:ext cx="5181600" cy="669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7785-AFF7-408A-98E9-F4CB5D50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ohio.gov/educators/academic-programs-policies/academic-program-approval/educator-preparation/ed-prep-institutions#Requirement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hioregents.co1.qualtrics.com/jfe/form/SV_0iTyjsFxUehKU9o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ohio.gov/educators/academic-programs-policies/academic-program-approval/educator-preparation/update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ohio.gov/educators/academic-programs-policies/academic-program-approval/educator-preparation/update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hioregents.co1.qualtrics.com/jfe/form/SV_0iTyjsFxUehKU9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dPrep@highered.ohio.gov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RS-Admin@highered.ohio.gov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dPrep@highered.ohio.gov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D60E45F-594A-7A2B-52A3-32FED66AC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486400"/>
            <a:ext cx="10515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0">
                <a:solidFill>
                  <a:srgbClr val="0E3F75"/>
                </a:solidFill>
                <a:latin typeface="Source Sans Pro ExtraLight" panose="020B0303030403020204" pitchFamily="34" charset="0"/>
              </a:rPr>
              <a:t>ODHE Updates October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C374632-AE04-675F-1F2E-F6A267FA0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9705975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0E3F75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Grow Your Own Awards</a:t>
            </a:r>
            <a:endParaRPr lang="en-US" altLang="en-US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7C1FF3F3-951A-AB4E-44DC-C1964B01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411288"/>
            <a:ext cx="40449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9EAE8C-6463-4B3F-68F8-42586774B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38450"/>
              </p:ext>
            </p:extLst>
          </p:nvPr>
        </p:nvGraphicFramePr>
        <p:xfrm>
          <a:off x="838200" y="1825625"/>
          <a:ext cx="6096005" cy="284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691">
                  <a:extLst>
                    <a:ext uri="{9D8B030D-6E8A-4147-A177-3AD203B41FA5}">
                      <a16:colId xmlns:a16="http://schemas.microsoft.com/office/drawing/2014/main" val="770756220"/>
                    </a:ext>
                  </a:extLst>
                </a:gridCol>
                <a:gridCol w="1912657">
                  <a:extLst>
                    <a:ext uri="{9D8B030D-6E8A-4147-A177-3AD203B41FA5}">
                      <a16:colId xmlns:a16="http://schemas.microsoft.com/office/drawing/2014/main" val="2869493562"/>
                    </a:ext>
                  </a:extLst>
                </a:gridCol>
                <a:gridCol w="1912657">
                  <a:extLst>
                    <a:ext uri="{9D8B030D-6E8A-4147-A177-3AD203B41FA5}">
                      <a16:colId xmlns:a16="http://schemas.microsoft.com/office/drawing/2014/main" val="275592054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2024–2025 Cycle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2025–2026 Cycle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75321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Nominated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229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856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08109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Completed Applications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639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2237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Awarded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168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206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4948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Accepted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164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168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775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Financial Aid Active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108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TBD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4868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Waitlist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N/A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solidFill>
                            <a:srgbClr val="000000"/>
                          </a:solidFill>
                          <a:effectLst/>
                        </a:rPr>
                        <a:t>218</a:t>
                      </a:r>
                      <a:endParaRPr lang="en-US">
                        <a:effectLst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796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0E213DC-1232-DA7A-964C-F779B351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b="1">
                <a:solidFill>
                  <a:srgbClr val="0E3F75"/>
                </a:solidFill>
                <a:latin typeface="Source Sans Pro" panose="020B0503030403020204" pitchFamily="34" charset="0"/>
              </a:rPr>
              <a:t>PK-8 Program Standards Update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CBC4EECB-4B37-FF80-B262-2E2511F8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10515600" cy="3695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 panose="020F0502020204030204" pitchFamily="34" charset="0"/>
              </a:rPr>
              <a:t>Program Standards have been approved.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 panose="020F0502020204030204" pitchFamily="34" charset="0"/>
              </a:rPr>
              <a:t>Standards and Crosswalk are available on the ODHE website: </a:t>
            </a:r>
            <a:r>
              <a:rPr lang="en-US" altLang="en-US" sz="2800" dirty="0">
                <a:solidFill>
                  <a:schemeClr val="tx1"/>
                </a:solidFill>
                <a:latin typeface="Source Sans Pro" panose="020F0502020204030204" pitchFamily="34" charset="0"/>
                <a:hlinkClick r:id="rId2"/>
              </a:rPr>
              <a:t>https://highered.ohio.gov/educators/academic-programs-policies/academic-program-approval/educator-preparation/ed-prep-institutions#Requirements</a:t>
            </a:r>
            <a:r>
              <a:rPr lang="en-US" altLang="en-US" sz="2800" dirty="0">
                <a:solidFill>
                  <a:schemeClr val="tx1"/>
                </a:solidFill>
                <a:latin typeface="Source Sans Pro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C005F4D-3AF7-AC3E-43C1-15FD6B308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150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b="1">
                <a:solidFill>
                  <a:srgbClr val="0E3F75"/>
                </a:solidFill>
                <a:latin typeface="Source Sans Pro" panose="020B0503030403020204" pitchFamily="34" charset="0"/>
              </a:rPr>
              <a:t>PK-8 Program Standards Update</a:t>
            </a:r>
          </a:p>
        </p:txBody>
      </p:sp>
      <p:sp>
        <p:nvSpPr>
          <p:cNvPr id="20483" name="Subtitle 2">
            <a:extLst>
              <a:ext uri="{FF2B5EF4-FFF2-40B4-BE49-F238E27FC236}">
                <a16:creationId xmlns:a16="http://schemas.microsoft.com/office/drawing/2014/main" id="{9080BC24-A144-2952-73B7-0BF55574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524000"/>
            <a:ext cx="1051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Will be sending a survey this fall to determine what programs institutions have and will want to transition, to either PK-8 programs or to Dual programs.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Currently planning an in-person focused review of programs for early 2027.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Would like to run a smaller review prior to early 2027 as a pilot review. If interested in participating, please reach out.</a:t>
            </a:r>
            <a:endParaRPr lang="en-US" altLang="en-US" sz="2800" dirty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Would like to hear from all of you if you have ideas or feedback on the process for this review. A survey link will be provided at the end of the slides.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C3EE2-2536-A8DC-74DB-8877B972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75FC94C-752C-467A-D773-0DE559D4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150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b="1">
                <a:solidFill>
                  <a:srgbClr val="0E3F75"/>
                </a:solidFill>
                <a:latin typeface="Source Sans Pro" panose="020B0503030403020204" pitchFamily="34" charset="0"/>
              </a:rPr>
              <a:t>Survey Link for Feeback and Ideas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E8A899-D33A-0C32-CCD1-AFEAD462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399"/>
            <a:ext cx="10515600" cy="467201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Source Sans Pro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Upcoming PK-8 Program Reviews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ODEW Math Plan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AI topics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Additional resources or materials </a:t>
            </a:r>
            <a:b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ODHE can provide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Upcoming Webinar regarding </a:t>
            </a:r>
            <a:b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the ODEW Reading Modules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Any EdPrep related topic</a:t>
            </a: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Source Sans Pro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sz="2400" dirty="0">
              <a:latin typeface="Gill Sans"/>
              <a:ea typeface="ヒラギノ角ゴ ProN W3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latin typeface="Gill Sans"/>
                <a:ea typeface="ヒラギノ角ゴ ProN W3"/>
                <a:hlinkClick r:id="rId2"/>
              </a:rPr>
              <a:t>https://ohioregents.co1.qualtrics.com/jfe/form/SV_0iTyjsFxUehKU9o</a:t>
            </a:r>
            <a:r>
              <a:rPr lang="en-US" sz="2400" dirty="0">
                <a:latin typeface="Gill Sans"/>
                <a:ea typeface="ヒラギノ角ゴ ProN W3"/>
              </a:rPr>
              <a:t> </a:t>
            </a:r>
            <a:endParaRPr lang="en-US" altLang="en-US" sz="2400">
              <a:solidFill>
                <a:schemeClr val="tx1"/>
              </a:solidFill>
              <a:highlight>
                <a:srgbClr val="FFFF00"/>
              </a:highlight>
              <a:latin typeface="Gill Sans"/>
              <a:ea typeface="ヒラギノ角ゴ ProN W3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31CA6A38-D1E1-DC35-490B-38539671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375761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8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FB4D73F-EA06-9D7E-DCFA-E4C9F3DC0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rgbClr val="0E3F75"/>
                </a:solidFill>
                <a:latin typeface="Source Sans Pro"/>
                <a:ea typeface="ヒラギノ角ゴ ProN W3"/>
              </a:rPr>
              <a:t>EdPrep Program Review Redesign Modifications</a:t>
            </a:r>
            <a:endParaRPr lang="en-US" altLang="en-US" sz="4800" b="1" dirty="0">
              <a:solidFill>
                <a:srgbClr val="0E3F75"/>
              </a:solidFill>
              <a:latin typeface="Source Sans Pro"/>
              <a:ea typeface="ヒラギノ角ゴ ProN W3"/>
            </a:endParaRPr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48911E97-272E-FF61-6F90-FFBAD8D3C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96837"/>
            <a:ext cx="10492510" cy="33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As announced in August ODHE has identified areas where the </a:t>
            </a:r>
            <a:r>
              <a:rPr lang="en-US" altLang="en-US" sz="2400" dirty="0" err="1">
                <a:solidFill>
                  <a:schemeClr val="tx1"/>
                </a:solidFill>
                <a:latin typeface="Source Sans Pro"/>
                <a:ea typeface="ヒラギノ角ゴ ProN W3"/>
              </a:rPr>
              <a:t>EdPrep</a:t>
            </a: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 program review process can become more efficient and focus on program requirements and state priorities.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240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A full memo is available on the ODHE website here in the August 2025 files: </a:t>
            </a:r>
            <a:endParaRPr lang="en-US" altLang="en-US" sz="2800" dirty="0">
              <a:solidFill>
                <a:schemeClr val="tx1"/>
              </a:solidFill>
              <a:latin typeface="Source Sans Pro"/>
              <a:ea typeface="ヒラギノ角ゴ ProN W3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Gill Sans"/>
                <a:ea typeface="ヒラギノ角ゴ ProN W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https://highered.ohio.gov/educators/academic-programs-policies/academic-program-approval/educator-preparation/updates</a:t>
            </a:r>
            <a:r>
              <a:rPr lang="en-US" sz="2400" dirty="0">
                <a:solidFill>
                  <a:schemeClr val="tx1"/>
                </a:solidFill>
                <a:latin typeface="Gill Sans"/>
                <a:ea typeface="ヒラギノ角ゴ ProN W3"/>
              </a:rPr>
              <a:t> </a:t>
            </a: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 </a:t>
            </a:r>
            <a:endParaRPr lang="en-US" altLang="en-US" sz="2800" dirty="0">
              <a:solidFill>
                <a:schemeClr val="tx1"/>
              </a:solidFill>
              <a:latin typeface="Source Sans Pro"/>
              <a:ea typeface="ヒラギノ角ゴ ProN W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935AA94-EE1E-1801-9207-E13953D63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rgbClr val="0E3F75"/>
                </a:solidFill>
                <a:latin typeface="Source Sans Pro"/>
                <a:ea typeface="ヒラギノ角ゴ ProN W3"/>
              </a:rPr>
              <a:t>EdPrep Program Review</a:t>
            </a:r>
            <a:endParaRPr lang="en-US" altLang="en-US" sz="4800" b="1" dirty="0">
              <a:solidFill>
                <a:srgbClr val="0E3F75"/>
              </a:solidFill>
              <a:latin typeface="Source Sans Pro"/>
              <a:ea typeface="ヒラギノ角ゴ ProN W3"/>
            </a:endParaRPr>
          </a:p>
        </p:txBody>
      </p:sp>
      <p:sp>
        <p:nvSpPr>
          <p:cNvPr id="22531" name="Subtitle 2">
            <a:extLst>
              <a:ext uri="{FF2B5EF4-FFF2-40B4-BE49-F238E27FC236}">
                <a16:creationId xmlns:a16="http://schemas.microsoft.com/office/drawing/2014/main" id="{E3EE599B-6CC3-72DB-3B68-A554E0C2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51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1430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Programs will be reviewed in three categories: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Continuing programs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New programs in existing licensure areas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New programs in newly created licensure areas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New programs in existing licensure areas and continuing programs will continue to submit on the current schedule with March 1</a:t>
            </a:r>
            <a:r>
              <a:rPr lang="en-US" altLang="en-US" sz="2400" baseline="30000">
                <a:solidFill>
                  <a:schemeClr val="tx1"/>
                </a:solidFill>
                <a:latin typeface="Source Sans Pro" panose="020B0503030403020204" pitchFamily="34" charset="0"/>
              </a:rPr>
              <a:t>st</a:t>
            </a: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 and October 1</a:t>
            </a:r>
            <a:r>
              <a:rPr lang="en-US" altLang="en-US" sz="2400" baseline="30000">
                <a:solidFill>
                  <a:schemeClr val="tx1"/>
                </a:solidFill>
                <a:latin typeface="Source Sans Pro" panose="020B0503030403020204" pitchFamily="34" charset="0"/>
              </a:rPr>
              <a:t>st</a:t>
            </a: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 deadlines.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New programs in newly created licensure areas will be reviewed in an off-cycle review.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This process will be piloted during the PK-8 program reviews that will take place in early 2027.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0B4DCF4-C0A6-3367-7258-C2556CF2C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Program Review</a:t>
            </a:r>
            <a:endParaRPr lang="en-US" altLang="en-US" sz="4800" b="1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555" name="Subtitle 2">
            <a:extLst>
              <a:ext uri="{FF2B5EF4-FFF2-40B4-BE49-F238E27FC236}">
                <a16:creationId xmlns:a16="http://schemas.microsoft.com/office/drawing/2014/main" id="{FC585B93-481D-BD3D-E133-69336A5F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10515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1430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Continuing programs will be reviewed on their alignment to state requirements, these sections are captured in the Ohio Common Elements section of the current review process, including: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PBIS &amp; SEL Requirements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Computer Science and Computational Thinking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Ohio Standards for the Teaching Profession and Professional Development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Educators are prepared to use the value-added progress dimensions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Opioid and other substance abuse prevention instruction 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Clinical Experience takes place with a practicing teacher trained in the Science of Reading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F2EA79C-108D-04A0-4937-B9AEECC45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Program Review</a:t>
            </a:r>
            <a:endParaRPr lang="en-US" altLang="en-US" sz="4800" b="1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BC01F989-EB2D-6AD5-2171-2C13192BB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10515600" cy="3733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Continuing programs will also be reviewed on their Reading Requirements on a 4-Year Cycle, this includes: </a:t>
            </a:r>
          </a:p>
          <a:p>
            <a:pPr marL="1143000" lvl="1" indent="-4572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Reading/Literacy Requirements</a:t>
            </a:r>
          </a:p>
          <a:p>
            <a:pPr marL="1143000" lvl="1" indent="-4572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Dyslexia Requirements</a:t>
            </a:r>
          </a:p>
          <a:p>
            <a:pPr marL="1143000" lvl="1" indent="-4572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Phonics Requirements</a:t>
            </a:r>
          </a:p>
          <a:p>
            <a:pPr marL="1143000" lvl="1" indent="-4572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Source Sans Pro" panose="020F050202020403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More information to come on this cycle as the Science of Reading Audits are completed this fall.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E271EDC-041F-05D7-7813-1B1502BF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Program Review</a:t>
            </a:r>
            <a:endParaRPr lang="en-US" altLang="en-US" sz="4800" b="1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7C9BB379-6B37-FCD2-4801-8A98BA90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1051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1430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New programs (both in existing licensure and newly created licensure areas) will undergo the previous program review process, with the following modifications: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Faculty List category; institutions will still provide their qualification policies and the highest degree earned by faculty members.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Assessments; institution created assessments will not be reviewed, only the assessment narrative will be provided.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EBB7A6F-A2F6-6F47-73F3-1AB2992A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Program Review</a:t>
            </a:r>
            <a:endParaRPr lang="en-US" altLang="en-US" sz="4800" b="1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627" name="Subtitle 2">
            <a:extLst>
              <a:ext uri="{FF2B5EF4-FFF2-40B4-BE49-F238E27FC236}">
                <a16:creationId xmlns:a16="http://schemas.microsoft.com/office/drawing/2014/main" id="{7542FC3C-A230-C662-B24D-A4D04E06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1051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1430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00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The following elements will be removed from the program review process: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To be incorporated into the program listing within </a:t>
            </a:r>
            <a:r>
              <a:rPr lang="en-US" altLang="en-US" sz="2400" dirty="0" err="1">
                <a:solidFill>
                  <a:schemeClr val="tx1"/>
                </a:solidFill>
                <a:latin typeface="Source Sans Pro"/>
                <a:ea typeface="ヒラギノ角ゴ ProN W3"/>
              </a:rPr>
              <a:t>JetPack</a:t>
            </a: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 to be updated as needed: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TAG courses for Public institutions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Course Progressions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SPA approval letters</a:t>
            </a:r>
          </a:p>
          <a:p>
            <a:pPr lvl="1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To be reviewed annually at the assessment level:</a:t>
            </a:r>
          </a:p>
          <a:p>
            <a:pPr lvl="2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OAE pass rates, and to provide to panels during review periods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0F2293A-DA70-4327-E050-72FD85BAD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65125"/>
            <a:ext cx="121920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0E3F75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Educator Preparation Program Review &amp; State Data</a:t>
            </a:r>
            <a:endParaRPr lang="en-US" altLang="en-US" sz="3600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DBC684-2320-677F-0CEE-F91CE60F687A}"/>
              </a:ext>
            </a:extLst>
          </p:cNvPr>
          <p:cNvSpPr txBox="1">
            <a:spLocks/>
          </p:cNvSpPr>
          <p:nvPr/>
        </p:nvSpPr>
        <p:spPr>
          <a:xfrm>
            <a:off x="444500" y="1034916"/>
            <a:ext cx="11295063" cy="49180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ea typeface="Calibri"/>
                <a:cs typeface="Calibri"/>
              </a:rPr>
              <a:t>Program standards updates or creation for ~70 program areas and ~20 endorsement areas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PK-8: 48 committee members/19 meetings</a:t>
            </a:r>
          </a:p>
          <a:p>
            <a:pPr>
              <a:defRPr/>
            </a:pPr>
            <a:r>
              <a:rPr lang="en-US" sz="2400" dirty="0">
                <a:ea typeface="Calibri"/>
                <a:cs typeface="Calibri"/>
              </a:rPr>
              <a:t>Annual data reporting at the institution, state, and federal level on the performance and enrollment of Educator Preparation programs.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Annual MRS Statewide Data collection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Statewide Surveys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Title II Data Reporting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Creation of two data dashboards (more information to come)</a:t>
            </a:r>
          </a:p>
          <a:p>
            <a:pPr>
              <a:defRPr/>
            </a:pPr>
            <a:r>
              <a:rPr lang="en-US" sz="2400" dirty="0">
                <a:ea typeface="Calibri"/>
                <a:cs typeface="Calibri"/>
              </a:rPr>
              <a:t>Ed prep program approval: efficiency &amp; outcomes</a:t>
            </a:r>
          </a:p>
          <a:p>
            <a:pPr lvl="1">
              <a:defRPr/>
            </a:pPr>
            <a:r>
              <a:rPr lang="en-US" sz="2000" dirty="0">
                <a:ea typeface="Calibri"/>
                <a:cs typeface="Calibri"/>
              </a:rPr>
              <a:t>Dormancy and Change Requests</a:t>
            </a:r>
          </a:p>
          <a:p>
            <a:pPr>
              <a:defRPr/>
            </a:pPr>
            <a:r>
              <a:rPr lang="en-US" sz="2400" dirty="0">
                <a:ea typeface="Calibri"/>
                <a:cs typeface="Calibri"/>
              </a:rPr>
              <a:t>Grow Your Own Teacher Scholarship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E81373F-B865-1905-247E-9E36543C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8600"/>
            <a:ext cx="1150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Program Review</a:t>
            </a:r>
            <a:endParaRPr lang="en-US" altLang="en-US" sz="4800" b="1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1D75F495-91C3-88B4-0D19-3D7359FDD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1051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For the upcoming Fall 2025 submissions ODHE will transition to a 4-day public comment period.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Provide faculty with recognition letters when they have served on a review panel.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/>
                <a:ea typeface="ヒラギノ角ゴ ProN W3"/>
              </a:rPr>
              <a:t>Partner with Deans and Chairs for nominations to participate in program review panels.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DE71080-1BA8-E403-41EF-395FE67A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EdPrep Updates Webpage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78D6AA07-8D9D-4817-7A82-78F98844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10515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A new webpage is available on the ODHE website that will contain shared slides and documents from update meetings like this.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  <a:hlinkClick r:id="rId2"/>
              </a:rPr>
              <a:t>https://highered.ohio.gov/educators/academic-programs-policies/academic-program-approval/educator-preparation/updates</a:t>
            </a: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280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B2DDDDE-42E6-218D-1F5C-6BECDE20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1506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400" b="1">
                <a:solidFill>
                  <a:srgbClr val="0E3F75"/>
                </a:solidFill>
                <a:latin typeface="Source Sans Pro" panose="020B0503030403020204" pitchFamily="34" charset="0"/>
              </a:rPr>
              <a:t>Survey Link for Feeback and Ideas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6FAE539-8D31-53C2-875E-4E829D66E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399"/>
            <a:ext cx="10515600" cy="4672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PK-8 Program Review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Upcoming PK-8 Program Reviews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ODEW Math Plan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AI topics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Additional resources or materials </a:t>
            </a:r>
            <a:b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ODHE can provide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Upcoming Webinar regarding </a:t>
            </a:r>
            <a:b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the ODEW Reading Modules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Source Sans Pro" panose="020F0502020204030204" pitchFamily="34" charset="0"/>
              </a:rPr>
              <a:t>Any EdPrep related topic</a:t>
            </a: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  <a:latin typeface="Source Sans Pro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sz="1800" dirty="0"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hlinkClick r:id="rId2"/>
              </a:rPr>
              <a:t>https://ohioregents.co1.qualtrics.com/jfe/form/SV_0iTyjsFxUehKU9o</a:t>
            </a:r>
            <a:r>
              <a:rPr lang="en-US" sz="2800" dirty="0"/>
              <a:t> </a:t>
            </a:r>
            <a:endParaRPr lang="en-US" altLang="en-US" sz="2800" dirty="0">
              <a:solidFill>
                <a:schemeClr val="tx1"/>
              </a:solidFill>
              <a:highlight>
                <a:srgbClr val="FFFF00"/>
              </a:highlight>
              <a:latin typeface="Source Sans Pro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BBD13FAD-0560-4D02-5C64-D2427AD85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9200"/>
            <a:ext cx="375761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36FF21-B7D8-A916-2985-9FFB39D8B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65125"/>
            <a:ext cx="121920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0E3F75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Educator Preparation Program Review &amp; State Data</a:t>
            </a:r>
            <a:endParaRPr lang="en-US" altLang="en-US" sz="3600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290856-21E1-F981-DB72-CF5DC5BB587F}"/>
              </a:ext>
            </a:extLst>
          </p:cNvPr>
          <p:cNvSpPr txBox="1">
            <a:spLocks/>
          </p:cNvSpPr>
          <p:nvPr/>
        </p:nvSpPr>
        <p:spPr>
          <a:xfrm>
            <a:off x="444500" y="1066800"/>
            <a:ext cx="11295063" cy="938213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>
                <a:ea typeface="Calibri"/>
                <a:cs typeface="Calibri"/>
              </a:rPr>
              <a:t>ODHE is responsible for the review and approval of programs that lead to teacher and administrator licenses in Ohio, and those programs data.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EE91BC-2E58-0F82-912B-2D62A23B2463}"/>
              </a:ext>
            </a:extLst>
          </p:cNvPr>
          <p:cNvSpPr txBox="1">
            <a:spLocks/>
          </p:cNvSpPr>
          <p:nvPr/>
        </p:nvSpPr>
        <p:spPr>
          <a:xfrm>
            <a:off x="7429500" y="2438400"/>
            <a:ext cx="3776663" cy="285273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>
                <a:ea typeface="Calibri"/>
                <a:cs typeface="Calibri"/>
              </a:rPr>
              <a:t>During the 2023 – 2024 academic year there were a total of </a:t>
            </a:r>
            <a:r>
              <a:rPr lang="en-US" b="1" dirty="0">
                <a:ea typeface="Calibri"/>
                <a:cs typeface="Calibri"/>
              </a:rPr>
              <a:t>5078</a:t>
            </a:r>
            <a:r>
              <a:rPr lang="en-US" dirty="0">
                <a:ea typeface="Calibri"/>
                <a:cs typeface="Calibri"/>
              </a:rPr>
              <a:t> students who completed their teacher or principal preparation programs across Ohio.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pic>
        <p:nvPicPr>
          <p:cNvPr id="8197" name="Picture 4" descr="Chart, pie chart&#10;&#10;AI-generated content may be incorrect.">
            <a:extLst>
              <a:ext uri="{FF2B5EF4-FFF2-40B4-BE49-F238E27FC236}">
                <a16:creationId xmlns:a16="http://schemas.microsoft.com/office/drawing/2014/main" id="{4B9BC0D2-FB4C-A2D4-55F3-BFAEA3FF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33600"/>
            <a:ext cx="61706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E8E340D-BEEB-3454-C3BA-39874025A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Fall 2025 Program Review Submissions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7B749109-99B6-E84F-9E06-B8EA2DB6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10515600" cy="30861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The Fall 2025 program review deadline has passed.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ODHE received 4 new programs, 3 institutions submitting their continuing programs, from a total of 7 institutions.</a:t>
            </a:r>
          </a:p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highlight>
                <a:srgbClr val="FFFF00"/>
              </a:highlight>
              <a:latin typeface="Source Sans Pro"/>
              <a:ea typeface="ヒラギノ角ゴ ProN W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5D49979-2825-760F-58D0-F8C98A3A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Spring 2026 Program Review Submissions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E3616430-AE4C-A70E-A58D-626599A6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10515600" cy="27051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3600" dirty="0">
                <a:solidFill>
                  <a:schemeClr val="tx1"/>
                </a:solidFill>
                <a:latin typeface="Source Sans Pro"/>
                <a:ea typeface="ヒラギノ角ゴ ProN W3"/>
              </a:rPr>
              <a:t>If you are planning to submit new programs this upcoming Spring, please reach out to the </a:t>
            </a:r>
            <a:r>
              <a:rPr lang="en-US" altLang="en-US" sz="3600" dirty="0">
                <a:solidFill>
                  <a:schemeClr val="tx1"/>
                </a:solidFill>
                <a:latin typeface="Source Sans Pro"/>
                <a:ea typeface="ヒラギノ角ゴ ProN W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EdPrep@highered.ohio.gov</a:t>
            </a:r>
            <a:r>
              <a:rPr lang="en-US" altLang="en-US" sz="3600" dirty="0">
                <a:solidFill>
                  <a:schemeClr val="tx1"/>
                </a:solidFill>
                <a:latin typeface="Source Sans Pro"/>
                <a:ea typeface="ヒラギノ角ゴ ProN W3"/>
              </a:rPr>
              <a:t> inbox.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094A30-BC51-70E9-8DA8-C77BBCEA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Annual Data Reporting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8E24F245-60C4-949F-35E8-09B7B5DF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85988"/>
            <a:ext cx="105156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Metrics Reporting System (MRS) is now open for the annual data reporting period.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All data should be submitted by November 31</a:t>
            </a:r>
            <a:r>
              <a:rPr lang="en-US" altLang="en-US" sz="2800" baseline="30000">
                <a:solidFill>
                  <a:schemeClr val="tx1"/>
                </a:solidFill>
                <a:latin typeface="Source Sans Pro" panose="020B0503030403020204" pitchFamily="34" charset="0"/>
              </a:rPr>
              <a:t>st</a:t>
            </a: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 @ 11:59 PM.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If user updates or program list updates are needed, please contact the </a:t>
            </a: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  <a:hlinkClick r:id="rId2"/>
              </a:rPr>
              <a:t>MRS-Admin@highered.ohio.gov</a:t>
            </a:r>
            <a:r>
              <a:rPr lang="en-US" altLang="en-US" sz="2800">
                <a:solidFill>
                  <a:schemeClr val="tx1"/>
                </a:solidFill>
                <a:latin typeface="Source Sans Pro" panose="020B0503030403020204" pitchFamily="34" charset="0"/>
              </a:rPr>
              <a:t> inbox.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A246BDF-726F-451D-9608-9D1F5D9B3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8745"/>
            <a:ext cx="1150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>
                <a:solidFill>
                  <a:srgbClr val="0E3F75"/>
                </a:solidFill>
                <a:latin typeface="Source Sans Pro" panose="020B0503030403020204" pitchFamily="34" charset="0"/>
              </a:rPr>
              <a:t>Foundations of Reading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800" b="1">
                <a:solidFill>
                  <a:srgbClr val="0E3F75"/>
                </a:solidFill>
                <a:latin typeface="Source Sans Pro" panose="020B0503030403020204" pitchFamily="34" charset="0"/>
              </a:rPr>
              <a:t>First Time Passage Rates Dashboard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52208F65-6C2A-4A52-B4A8-C3EC3BBF5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75527"/>
            <a:ext cx="10515600" cy="256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The data reporting period for the 2023 and 2024 report year data has concluded.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ODHE will be requesting the 2025 report year data this fall, through another Qualtrics survey.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  <a:latin typeface="Source Sans Pro" panose="020B0503030403020204" pitchFamily="34" charset="0"/>
              </a:rPr>
              <a:t>This data will be collected through the MRS system in future reporting years.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87BF6E4-38A7-5F7C-9806-EFBD08C6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46" y="581891"/>
            <a:ext cx="1159163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6000" b="1" dirty="0">
                <a:solidFill>
                  <a:srgbClr val="0E3F75"/>
                </a:solidFill>
                <a:latin typeface="Source Sans Pro"/>
                <a:ea typeface="ヒラギノ角ゴ ProN W3"/>
              </a:rPr>
              <a:t>Upcoming Webinar </a:t>
            </a:r>
            <a:br>
              <a:rPr lang="en-US" altLang="en-US" sz="6000" b="1" dirty="0">
                <a:solidFill>
                  <a:srgbClr val="0E3F75"/>
                </a:solidFill>
                <a:latin typeface="Source Sans Pro"/>
                <a:ea typeface="ヒラギノ角ゴ ProN W3"/>
              </a:rPr>
            </a:br>
            <a:r>
              <a:rPr lang="en-US" altLang="en-US" sz="6000" b="1" dirty="0">
                <a:solidFill>
                  <a:srgbClr val="0E3F75"/>
                </a:solidFill>
                <a:latin typeface="Source Sans Pro"/>
                <a:ea typeface="ヒラギノ角ゴ ProN W3"/>
              </a:rPr>
              <a:t>Science of Reading Modules</a:t>
            </a:r>
            <a:endParaRPr lang="en-US" dirty="0"/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AAE32A9D-BABA-E86F-B08D-DE630442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13000"/>
            <a:ext cx="10515600" cy="325235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6858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 panose="020F0502020204030204" pitchFamily="34" charset="0"/>
              </a:rPr>
              <a:t>This fall ODHE is going to be hosting a webinar regarding the ODEW Reading Modules and how institutions are implementing the modules into courses and programs.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en-US" sz="2800" dirty="0">
              <a:solidFill>
                <a:schemeClr val="tx1"/>
              </a:solidFill>
              <a:latin typeface="Source Sans Pro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If your faculty or instituion is interested in sharing what they are currently implementing, please reach out to </a:t>
            </a: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EdPrep@highered.ohio.gov</a:t>
            </a:r>
            <a:r>
              <a:rPr lang="en-US" altLang="en-US" sz="2800" dirty="0">
                <a:solidFill>
                  <a:schemeClr val="tx1"/>
                </a:solidFill>
                <a:latin typeface="Source Sans Pro"/>
                <a:ea typeface="ヒラギノ角ゴ ProN W3"/>
              </a:rPr>
              <a:t> as we are working to finalize the agenda.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3869C49-3F30-6EE0-747F-E753BF1B8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0E3F75"/>
                </a:solidFill>
                <a:latin typeface="Source Sans Pro" panose="020B0503030403020204" pitchFamily="34" charset="0"/>
                <a:cs typeface="Calibri Light" panose="020F0302020204030204" pitchFamily="34" charset="0"/>
              </a:rPr>
              <a:t>Grow Your Own Teacher Scholarship</a:t>
            </a:r>
            <a:endParaRPr lang="en-US" altLang="en-US">
              <a:solidFill>
                <a:srgbClr val="0E3F75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D6CAE-FE9E-A531-F10E-ED49E61C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defRPr/>
            </a:pPr>
            <a:r>
              <a:rPr lang="en-US" dirty="0">
                <a:ea typeface="+mn-lt"/>
                <a:cs typeface="+mn-lt"/>
              </a:rPr>
              <a:t>Scholarships of up to $30,000 for teacher licensure</a:t>
            </a: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Commitment to teach in their nominating home district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Open to both high school seniors and current school district employees</a:t>
            </a: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Nominees can be from traditional public-school districts, ESCs, nonpublic non-chartered, and community schools</a:t>
            </a: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f920f5b4-f35a-4bd1-ab57-79db69ad10fb}" enabled="1" method="Standard" siteId="{50f8fcc4-94d8-4f07-84eb-36ed57c7c8a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Pages>0</Pages>
  <Words>1218</Words>
  <Characters>0</Characters>
  <Application>Microsoft Macintosh PowerPoint</Application>
  <PresentationFormat>Widescreen</PresentationFormat>
  <Lines>0</Lines>
  <Paragraphs>137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Source Sans Pro</vt:lpstr>
      <vt:lpstr>Source Sans Pro ExtraLight</vt:lpstr>
      <vt:lpstr>1_Custom Design</vt:lpstr>
      <vt:lpstr>ODHE Updates October 2025</vt:lpstr>
      <vt:lpstr>Educator Preparation Program Review &amp; State Data</vt:lpstr>
      <vt:lpstr>Educator Preparation Program Review &amp; State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 Your Own Teacher Scholarship</vt:lpstr>
      <vt:lpstr>Grow Your Own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Mis, Robin</cp:lastModifiedBy>
  <cp:revision>217</cp:revision>
  <cp:lastPrinted>2011-09-28T20:03:32Z</cp:lastPrinted>
  <dcterms:modified xsi:type="dcterms:W3CDTF">2025-10-06T23:22:03Z</dcterms:modified>
</cp:coreProperties>
</file>